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ppt/comments/comment8.xml" ContentType="application/vnd.openxmlformats-officedocument.presentationml.comments+xml"/>
  <Override PartName="/ppt/comments/comment9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6" r:id="rId4"/>
    <p:sldId id="258" r:id="rId5"/>
    <p:sldId id="259" r:id="rId6"/>
    <p:sldId id="261" r:id="rId7"/>
    <p:sldId id="273" r:id="rId8"/>
    <p:sldId id="260" r:id="rId9"/>
    <p:sldId id="263" r:id="rId10"/>
    <p:sldId id="262" r:id="rId11"/>
    <p:sldId id="264" r:id="rId12"/>
    <p:sldId id="265" r:id="rId13"/>
    <p:sldId id="267" r:id="rId14"/>
    <p:sldId id="269" r:id="rId15"/>
    <p:sldId id="266" r:id="rId16"/>
    <p:sldId id="272" r:id="rId17"/>
    <p:sldId id="268" r:id="rId18"/>
    <p:sldId id="270" r:id="rId19"/>
    <p:sldId id="278" r:id="rId20"/>
    <p:sldId id="277" r:id="rId21"/>
    <p:sldId id="271" r:id="rId22"/>
    <p:sldId id="274" r:id="rId23"/>
    <p:sldId id="275" r:id="rId2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ntraloria" initials="c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4C5"/>
    <a:srgbClr val="FFFF66"/>
    <a:srgbClr val="D8CF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61" autoAdjust="0"/>
    <p:restoredTop sz="94485" autoAdjust="0"/>
  </p:normalViewPr>
  <p:slideViewPr>
    <p:cSldViewPr>
      <p:cViewPr>
        <p:scale>
          <a:sx n="60" d="100"/>
          <a:sy n="60" d="100"/>
        </p:scale>
        <p:origin x="-1848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CO" dirty="0"/>
              <a:t>DENUNCIAS TRASLADADAS EN EL </a:t>
            </a:r>
            <a:r>
              <a:rPr lang="es-CO" dirty="0" smtClean="0"/>
              <a:t>20__</a:t>
            </a:r>
            <a:endParaRPr lang="es-CO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Hoja2!$B$6:$B$17</c:f>
              <c:strCache>
                <c:ptCount val="12"/>
                <c:pt idx="0">
                  <c:v>Procuraduría     </c:v>
                </c:pt>
                <c:pt idx="1">
                  <c:v>Procuraduría Ambiental</c:v>
                </c:pt>
                <c:pt idx="2">
                  <c:v>Fiscalía </c:v>
                </c:pt>
                <c:pt idx="3">
                  <c:v>Contraloría General       </c:v>
                </c:pt>
                <c:pt idx="4">
                  <c:v>Contraloría Municipal</c:v>
                </c:pt>
                <c:pt idx="5">
                  <c:v>Otras (Alcaldía, Supersalud etc.)</c:v>
                </c:pt>
                <c:pt idx="6">
                  <c:v>Cortolima </c:v>
                </c:pt>
                <c:pt idx="7">
                  <c:v>Secretaria de Educación</c:v>
                </c:pt>
                <c:pt idx="8">
                  <c:v>Secretaria de Salud </c:v>
                </c:pt>
                <c:pt idx="9">
                  <c:v>Respuesta Directa </c:v>
                </c:pt>
                <c:pt idx="10">
                  <c:v>Información con copia a la Contraloría </c:v>
                </c:pt>
                <c:pt idx="11">
                  <c:v>Total traslados</c:v>
                </c:pt>
              </c:strCache>
            </c:strRef>
          </c:cat>
          <c:val>
            <c:numRef>
              <c:f>Hoja2!$C$6:$C$17</c:f>
              <c:numCache>
                <c:formatCode>General</c:formatCode>
                <c:ptCount val="12"/>
                <c:pt idx="0">
                  <c:v>27</c:v>
                </c:pt>
                <c:pt idx="1">
                  <c:v>2</c:v>
                </c:pt>
                <c:pt idx="2">
                  <c:v>3</c:v>
                </c:pt>
                <c:pt idx="3">
                  <c:v>27</c:v>
                </c:pt>
                <c:pt idx="4">
                  <c:v>4</c:v>
                </c:pt>
                <c:pt idx="5">
                  <c:v>22</c:v>
                </c:pt>
                <c:pt idx="6">
                  <c:v>4</c:v>
                </c:pt>
                <c:pt idx="7">
                  <c:v>12</c:v>
                </c:pt>
                <c:pt idx="8">
                  <c:v>3</c:v>
                </c:pt>
                <c:pt idx="9">
                  <c:v>60</c:v>
                </c:pt>
                <c:pt idx="10">
                  <c:v>25</c:v>
                </c:pt>
                <c:pt idx="11">
                  <c:v>189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ylinder"/>
        <c:axId val="37623296"/>
        <c:axId val="37624832"/>
        <c:axId val="0"/>
      </c:bar3DChart>
      <c:catAx>
        <c:axId val="3762329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s-CO"/>
          </a:p>
        </c:txPr>
        <c:crossAx val="37624832"/>
        <c:crosses val="autoZero"/>
        <c:auto val="1"/>
        <c:lblAlgn val="ctr"/>
        <c:lblOffset val="100"/>
        <c:noMultiLvlLbl val="0"/>
      </c:catAx>
      <c:valAx>
        <c:axId val="3762483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7623296"/>
        <c:crosses val="autoZero"/>
        <c:crossBetween val="between"/>
        <c:majorUnit val="40"/>
      </c:valAx>
    </c:plotArea>
    <c:plotVisOnly val="1"/>
    <c:dispBlanksAs val="gap"/>
    <c:showDLblsOverMax val="0"/>
  </c:chart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07T14:52:04.100" idx="1">
    <p:pos x="5383" y="497"/>
    <p:text>Resultados del proceso misional de la vigencia rendida (Quejas, denuncias, audiencias, capacitaciones). Realizar comparativo con el año anterior  (graficar). Diapositivas 4 y 5.
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07T11:24:39.635" idx="3">
    <p:pos x="5329" y="482"/>
    <p:text> Tener en cuenta el vinculo de la tabla de excel con los datos actualizados.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07T14:53:03.458" idx="4">
    <p:pos x="5465" y="482"/>
    <p:text>Presupuesto de la vigencia auditada.
Resultados  del cumplimiento del PGA.
Cobertura a los sujetos de control.
Impacto del control fiscal  frente a la misión constitucional. 
Beneficios del control fiscal.
Hallazgos clasificados (cuantificar los fiscales)
(graficar)
(Diapositivas 6 al 9)
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07T14:57:38.206" idx="5">
    <p:pos x="5465" y="391"/>
    <p:text>Gestión de los procesos de responsabilidad fiscal:
Comportamiento de los fallos con responsabilidad  en firme (No. procesos  y cuantificar)
Comportamiento de los procesos archivados por resarcimiento  (No. procesos  y cuantificar)
Análisis del origen de los procesos aperturados  (graficar)
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07T14:58:10.576" idx="6">
    <p:pos x="5465" y="482"/>
    <p:text>Comportamiento de los procesos aperturados (vigencia anterior  y rendida)– origen – cuantificar.
Numero de procesos archivados por pago.
Comportamiento del recaudo (vigencia anterior  y rendida)
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07T14:58:58.219" idx="7">
    <p:pos x="5465" y="391"/>
    <p:text>Comportamiento de los procesos administrativos sancionatorios aperturados – sancionados en firme (vigencia anterior  y rendida)
Valor de las sanciones impuestas  en la vigencia rendida .
Clasificación por cargos de los funcionarios investigaos y sancionados.
(Diapositivas 12 y  13)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07T15:01:09.977" idx="8">
    <p:pos x="5465" y="482"/>
    <p:text>Avance del cumplimiento de la Ley de arvhivo.
Cumplimiento de las funciones de la secretaria común en cuanto a términos.
</p:tex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07T15:59:22.823" idx="10">
    <p:pos x="5465" y="482"/>
    <p:text>Avance e impacto de las  aplicativos adquiridos 
 </p:tex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3-07T15:06:54.472" idx="9">
    <p:pos x="5465" y="482"/>
    <p:text>Mencionar la contratación de impacto frente a la memoria institucional y ambiente de trabajo.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6D92E-F1A8-4DE7-ABCC-9173EBEDFA1C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D153B-9F12-4606-835F-FB6C888EE02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2491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9587B5-3F6F-41C6-BF1F-33198D7A4427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68FE2-1822-40F3-B704-27A52451607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031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68FE2-1822-40F3-B704-27A524516071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94651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00F0D45-7A70-4CB5-B816-7A5AFA1851AD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29BE6F1-9D98-4BCA-B541-11F5ACB18D9F}" type="slidenum">
              <a:rPr lang="es-CO" smtClean="0"/>
              <a:t>‹Nº›</a:t>
            </a:fld>
            <a:endParaRPr lang="es-CO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User\Downloads\Logo Trasparente (1)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670" y="-18297"/>
            <a:ext cx="3038706" cy="235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0D45-7A70-4CB5-B816-7A5AFA1851AD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6F1-9D98-4BCA-B541-11F5ACB18D9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0D45-7A70-4CB5-B816-7A5AFA1851AD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6F1-9D98-4BCA-B541-11F5ACB18D9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652293" y="193232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marL="0" algn="r" defTabSz="914400" rtl="0" eaLnBrk="1" latinLnBrk="0" hangingPunct="1"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O" dirty="0" smtClean="0"/>
              <a:t>Informe de Gestión 20__</a:t>
            </a:r>
            <a:endParaRPr lang="es-CO" dirty="0"/>
          </a:p>
        </p:txBody>
      </p:sp>
      <p:sp>
        <p:nvSpPr>
          <p:cNvPr id="9" name="Rectangle 288"/>
          <p:cNvSpPr>
            <a:spLocks noChangeArrowheads="1"/>
          </p:cNvSpPr>
          <p:nvPr userDrawn="1"/>
        </p:nvSpPr>
        <p:spPr bwMode="auto">
          <a:xfrm>
            <a:off x="35942" y="6559460"/>
            <a:ext cx="9108058" cy="25391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s-CO" sz="900" b="1" dirty="0">
                <a:latin typeface="Tahoma" pitchFamily="34" charset="0"/>
              </a:rPr>
              <a:t>PROCESO:DIRECCIONAMIENTO  ESTRATEGICO   -    CODIGO:     </a:t>
            </a:r>
            <a:r>
              <a:rPr lang="es-CO" sz="900" b="1" dirty="0" smtClean="0">
                <a:latin typeface="Tahoma" pitchFamily="34" charset="0"/>
              </a:rPr>
              <a:t>RPE-03  </a:t>
            </a:r>
            <a:r>
              <a:rPr lang="es-CO" sz="900" b="1" dirty="0">
                <a:latin typeface="Tahoma" pitchFamily="34" charset="0"/>
              </a:rPr>
              <a:t>- APROBADO:      </a:t>
            </a:r>
            <a:r>
              <a:rPr lang="es-CO" sz="900" dirty="0" smtClean="0">
                <a:latin typeface="Tahoma" pitchFamily="34" charset="0"/>
              </a:rPr>
              <a:t>2013 </a:t>
            </a:r>
            <a:r>
              <a:rPr lang="es-CO" sz="900" dirty="0">
                <a:latin typeface="Tahoma" pitchFamily="34" charset="0"/>
              </a:rPr>
              <a:t>-.</a:t>
            </a:r>
            <a:r>
              <a:rPr lang="es-CO" sz="900" dirty="0" smtClean="0">
                <a:latin typeface="Tahoma" pitchFamily="34" charset="0"/>
              </a:rPr>
              <a:t>02 - 28  </a:t>
            </a:r>
            <a:r>
              <a:rPr lang="es-CO" sz="900" dirty="0">
                <a:latin typeface="Tahoma" pitchFamily="34" charset="0"/>
              </a:rPr>
              <a:t>-  </a:t>
            </a:r>
            <a:r>
              <a:rPr lang="es-CO" sz="900" b="1" dirty="0">
                <a:latin typeface="Tahoma" pitchFamily="34" charset="0"/>
              </a:rPr>
              <a:t>VERSION:  </a:t>
            </a:r>
            <a:r>
              <a:rPr lang="es-CO" sz="900" dirty="0">
                <a:latin typeface="Tahoma" pitchFamily="34" charset="0"/>
              </a:rPr>
              <a:t>01   -                     </a:t>
            </a:r>
            <a:r>
              <a:rPr lang="es-CO" sz="900" b="1" dirty="0" smtClean="0">
                <a:solidFill>
                  <a:srgbClr val="000000"/>
                </a:solidFill>
                <a:latin typeface="Tahoma" pitchFamily="34" charset="0"/>
              </a:rPr>
              <a:t>PAGINA</a:t>
            </a:r>
            <a:r>
              <a:rPr lang="es-CO" sz="1050" b="1" dirty="0">
                <a:solidFill>
                  <a:srgbClr val="000000"/>
                </a:solidFill>
                <a:latin typeface="Tahoma" pitchFamily="34" charset="0"/>
              </a:rPr>
              <a:t>:</a:t>
            </a:r>
            <a:r>
              <a:rPr lang="es-CO" sz="1050" dirty="0">
                <a:solidFill>
                  <a:srgbClr val="000000"/>
                </a:solidFill>
                <a:latin typeface="Tahoma" pitchFamily="34" charset="0"/>
              </a:rPr>
              <a:t>    </a:t>
            </a:r>
            <a:fld id="{F1A4D376-D77A-4B17-B0E1-B0984C76054E}" type="slidenum">
              <a:rPr lang="es-CO" sz="1050">
                <a:solidFill>
                  <a:srgbClr val="000000"/>
                </a:solidFill>
                <a:latin typeface="Tahoma" pitchFamily="34" charset="0"/>
              </a:rPr>
              <a:pPr>
                <a:spcBef>
                  <a:spcPct val="20000"/>
                </a:spcBef>
                <a:defRPr/>
              </a:pPr>
              <a:t>‹Nº›</a:t>
            </a:fld>
            <a:endParaRPr lang="es-CO" sz="1050" b="1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0D45-7A70-4CB5-B816-7A5AFA1851AD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6F1-9D98-4BCA-B541-11F5ACB18D9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0D45-7A70-4CB5-B816-7A5AFA1851AD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6F1-9D98-4BCA-B541-11F5ACB18D9F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0D45-7A70-4CB5-B816-7A5AFA1851AD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6F1-9D98-4BCA-B541-11F5ACB18D9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0D45-7A70-4CB5-B816-7A5AFA1851AD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6F1-9D98-4BCA-B541-11F5ACB18D9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0D45-7A70-4CB5-B816-7A5AFA1851AD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6F1-9D98-4BCA-B541-11F5ACB18D9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0D45-7A70-4CB5-B816-7A5AFA1851AD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6F1-9D98-4BCA-B541-11F5ACB18D9F}" type="slidenum">
              <a:rPr lang="es-CO" smtClean="0"/>
              <a:t>‹Nº›</a:t>
            </a:fld>
            <a:endParaRPr lang="es-CO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0D45-7A70-4CB5-B816-7A5AFA1851AD}" type="datetimeFigureOut">
              <a:rPr lang="es-CO" smtClean="0"/>
              <a:t>11/06/2013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BE6F1-9D98-4BCA-B541-11F5ACB18D9F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58271" y="-140981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729114" y="477503"/>
            <a:ext cx="7995842" cy="597583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021196"/>
            <a:ext cx="6777317" cy="3811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720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E00F0D45-7A70-4CB5-B816-7A5AFA1851AD}" type="datetimeFigureOut">
              <a:rPr lang="es-CO" smtClean="0"/>
              <a:pPr/>
              <a:t>11/06/2013</a:t>
            </a:fld>
            <a:endParaRPr lang="es-C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52293" y="193232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r>
              <a:rPr lang="es-CO" dirty="0" smtClean="0"/>
              <a:t>Informe de Gestión 20___</a:t>
            </a:r>
            <a:endParaRPr lang="es-C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32370" y="6501748"/>
            <a:ext cx="7195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D29BE6F1-9D98-4BCA-B541-11F5ACB18D9F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472" y="1014413"/>
            <a:ext cx="334963" cy="48291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User\Downloads\Logo Trasparente (1)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11786"/>
            <a:ext cx="723716" cy="56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716016" y="2780484"/>
            <a:ext cx="3367027" cy="1872652"/>
          </a:xfrm>
        </p:spPr>
        <p:txBody>
          <a:bodyPr>
            <a:noAutofit/>
          </a:bodyPr>
          <a:lstStyle/>
          <a:p>
            <a:pPr algn="ctr"/>
            <a:r>
              <a:rPr lang="es-CO" sz="4000" b="1" dirty="0" smtClean="0"/>
              <a:t>INFORME DE</a:t>
            </a:r>
            <a:br>
              <a:rPr lang="es-CO" sz="4000" b="1" dirty="0" smtClean="0"/>
            </a:br>
            <a:r>
              <a:rPr lang="es-CO" sz="4000" b="1" dirty="0" smtClean="0"/>
              <a:t>GESTION 20__</a:t>
            </a:r>
            <a:endParaRPr lang="es-CO" sz="4000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44008" y="4920707"/>
            <a:ext cx="3600400" cy="1028573"/>
          </a:xfrm>
        </p:spPr>
        <p:txBody>
          <a:bodyPr/>
          <a:lstStyle/>
          <a:p>
            <a:r>
              <a:rPr lang="es-CO" b="1" dirty="0" smtClean="0"/>
              <a:t>Nombre del Contralor</a:t>
            </a:r>
          </a:p>
          <a:p>
            <a:r>
              <a:rPr lang="es-CO" dirty="0" smtClean="0"/>
              <a:t>Contralor Departamental del Tolima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784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51712" y="620688"/>
            <a:ext cx="7024744" cy="576064"/>
          </a:xfrm>
        </p:spPr>
        <p:txBody>
          <a:bodyPr>
            <a:normAutofit/>
          </a:bodyPr>
          <a:lstStyle/>
          <a:p>
            <a:pPr algn="r"/>
            <a:r>
              <a:rPr lang="es-CO" sz="2800" b="1" dirty="0" smtClean="0"/>
              <a:t>RESPONSABILIDAD FISCAL</a:t>
            </a:r>
            <a:endParaRPr lang="es-CO" sz="2800" b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963750"/>
              </p:ext>
            </p:extLst>
          </p:nvPr>
        </p:nvGraphicFramePr>
        <p:xfrm>
          <a:off x="1979712" y="1318264"/>
          <a:ext cx="5328592" cy="2182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7987"/>
                <a:gridCol w="1184717"/>
                <a:gridCol w="1184717"/>
                <a:gridCol w="1511171"/>
              </a:tblGrid>
              <a:tr h="232858"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CO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GESTION</a:t>
                      </a:r>
                      <a:r>
                        <a:rPr lang="es-CO" sz="2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20__</a:t>
                      </a:r>
                      <a:endParaRPr lang="es-CO" sz="2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7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s-CO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69559"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CO" sz="2000" b="1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s-CO" sz="20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Hallazgos Vigencia </a:t>
                      </a:r>
                      <a:r>
                        <a:rPr lang="es-CO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2012</a:t>
                      </a:r>
                      <a:endParaRPr lang="es-CO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 smtClean="0">
                          <a:solidFill>
                            <a:schemeClr val="tx1"/>
                          </a:solidFill>
                          <a:effectLst/>
                        </a:rPr>
                        <a:t>Fallos </a:t>
                      </a:r>
                      <a:r>
                        <a:rPr lang="es-CO" sz="2000" b="1" dirty="0">
                          <a:solidFill>
                            <a:schemeClr val="tx1"/>
                          </a:solidFill>
                          <a:effectLst/>
                        </a:rPr>
                        <a:t>de 1ra instancia</a:t>
                      </a:r>
                      <a:endParaRPr lang="es-CO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CO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s-CO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Procesos </a:t>
                      </a:r>
                      <a:r>
                        <a:rPr lang="es-CO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Verbales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endParaRPr lang="es-CO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CO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</a:t>
                      </a:r>
                      <a:endParaRPr lang="es-CO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CO" sz="2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s-CO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SIN</a:t>
                      </a:r>
                      <a:endParaRPr lang="es-CO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362722"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s-CO" sz="3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s-CO" sz="3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s-CO" sz="3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s-CO" sz="3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2737624" y="4985881"/>
            <a:ext cx="5770908" cy="13234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s-CO" sz="2400" b="1" dirty="0" smtClean="0"/>
              <a:t>VALOR DE  PROCESOS CESADOS POR RESARCIMIENTO:  </a:t>
            </a:r>
          </a:p>
          <a:p>
            <a:pPr algn="r"/>
            <a:r>
              <a:rPr lang="es-CO" sz="3200" b="1" dirty="0" smtClean="0"/>
              <a:t>$___</a:t>
            </a:r>
            <a:endParaRPr lang="es-CO" sz="3200" b="1" dirty="0"/>
          </a:p>
        </p:txBody>
      </p:sp>
      <p:sp>
        <p:nvSpPr>
          <p:cNvPr id="6" name="5 Rectángulo"/>
          <p:cNvSpPr/>
          <p:nvPr/>
        </p:nvSpPr>
        <p:spPr>
          <a:xfrm>
            <a:off x="1043608" y="3728673"/>
            <a:ext cx="7560840" cy="1077218"/>
          </a:xfrm>
          <a:prstGeom prst="rect">
            <a:avLst/>
          </a:prstGeom>
          <a:solidFill>
            <a:srgbClr val="D8CF1E"/>
          </a:solidFill>
        </p:spPr>
        <p:txBody>
          <a:bodyPr wrap="square">
            <a:spAutoFit/>
          </a:bodyPr>
          <a:lstStyle/>
          <a:p>
            <a:pPr lvl="0"/>
            <a:r>
              <a:rPr lang="es-CO" sz="2800" b="1" dirty="0">
                <a:solidFill>
                  <a:prstClr val="black"/>
                </a:solidFill>
              </a:rPr>
              <a:t>VALOR DE FALLOS </a:t>
            </a:r>
            <a:r>
              <a:rPr lang="es-CO" sz="2800" b="1" dirty="0" smtClean="0">
                <a:solidFill>
                  <a:prstClr val="black"/>
                </a:solidFill>
              </a:rPr>
              <a:t>EJECUTORIADOS</a:t>
            </a:r>
          </a:p>
          <a:p>
            <a:pPr lvl="0"/>
            <a:r>
              <a:rPr lang="es-CO" sz="2800" b="1" dirty="0" smtClean="0">
                <a:solidFill>
                  <a:prstClr val="black"/>
                </a:solidFill>
              </a:rPr>
              <a:t> </a:t>
            </a:r>
            <a:r>
              <a:rPr lang="es-CO" i="1" dirty="0">
                <a:solidFill>
                  <a:prstClr val="black"/>
                </a:solidFill>
              </a:rPr>
              <a:t>(CONFIRMADOS POR APELACION):</a:t>
            </a:r>
            <a:r>
              <a:rPr lang="es-CO" sz="2000" b="1" dirty="0">
                <a:solidFill>
                  <a:prstClr val="black"/>
                </a:solidFill>
              </a:rPr>
              <a:t> </a:t>
            </a:r>
            <a:r>
              <a:rPr lang="es-CO" sz="3600" b="1" dirty="0" smtClean="0">
                <a:solidFill>
                  <a:prstClr val="black"/>
                </a:solidFill>
              </a:rPr>
              <a:t>$___</a:t>
            </a:r>
            <a:endParaRPr lang="es-CO" sz="4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1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51712" y="764704"/>
            <a:ext cx="7024744" cy="576064"/>
          </a:xfrm>
        </p:spPr>
        <p:txBody>
          <a:bodyPr>
            <a:normAutofit/>
          </a:bodyPr>
          <a:lstStyle/>
          <a:p>
            <a:pPr algn="r"/>
            <a:r>
              <a:rPr lang="es-CO" sz="2800" b="1" dirty="0" smtClean="0"/>
              <a:t>JURISDICCION COACTIVA</a:t>
            </a:r>
            <a:endParaRPr lang="es-CO" sz="2800" b="1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029456"/>
              </p:ext>
            </p:extLst>
          </p:nvPr>
        </p:nvGraphicFramePr>
        <p:xfrm>
          <a:off x="1043608" y="1772816"/>
          <a:ext cx="7344818" cy="35283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56535"/>
                <a:gridCol w="1688283"/>
              </a:tblGrid>
              <a:tr h="79208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3200" b="1" dirty="0" smtClean="0">
                          <a:effectLst/>
                          <a:latin typeface="+mn-lt"/>
                        </a:rPr>
                        <a:t>GESTION</a:t>
                      </a:r>
                      <a:r>
                        <a:rPr lang="es-ES" sz="3200" b="1" baseline="0" dirty="0" smtClean="0">
                          <a:effectLst/>
                          <a:latin typeface="+mn-lt"/>
                        </a:rPr>
                        <a:t>   </a:t>
                      </a:r>
                      <a:r>
                        <a:rPr lang="es-ES" sz="3200" b="1" dirty="0" smtClean="0">
                          <a:effectLst/>
                          <a:latin typeface="+mn-lt"/>
                        </a:rPr>
                        <a:t>VIGENCIA    20__</a:t>
                      </a:r>
                      <a:endParaRPr lang="es-CO" sz="4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303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2300" b="1" dirty="0" smtClean="0">
                          <a:effectLst/>
                          <a:latin typeface="+mn-lt"/>
                          <a:ea typeface="Times New Roman"/>
                        </a:rPr>
                        <a:t>Acciones</a:t>
                      </a:r>
                      <a:r>
                        <a:rPr lang="es-CO" sz="2300" b="1" baseline="0" dirty="0" smtClean="0">
                          <a:effectLst/>
                          <a:latin typeface="+mn-lt"/>
                          <a:ea typeface="Times New Roman"/>
                        </a:rPr>
                        <a:t> Realizadas</a:t>
                      </a:r>
                      <a:endParaRPr lang="es-CO" sz="23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2300" b="1" dirty="0" smtClean="0">
                          <a:effectLst/>
                          <a:latin typeface="+mn-lt"/>
                        </a:rPr>
                        <a:t> Cant.</a:t>
                      </a:r>
                      <a:endParaRPr lang="es-CO" sz="23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7005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800" dirty="0">
                          <a:effectLst/>
                          <a:latin typeface="+mn-lt"/>
                        </a:rPr>
                        <a:t>Procesos </a:t>
                      </a:r>
                      <a:r>
                        <a:rPr lang="es-ES" sz="2800" dirty="0" smtClean="0">
                          <a:effectLst/>
                          <a:latin typeface="+mn-lt"/>
                        </a:rPr>
                        <a:t>Aperturados</a:t>
                      </a:r>
                      <a:endParaRPr lang="es-CO" sz="4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4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  <a:tr h="10508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800" dirty="0">
                          <a:effectLst/>
                          <a:latin typeface="+mn-lt"/>
                        </a:rPr>
                        <a:t>Procesos Archivados por </a:t>
                      </a:r>
                      <a:r>
                        <a:rPr lang="es-ES" sz="2800" dirty="0" smtClean="0">
                          <a:effectLst/>
                          <a:latin typeface="+mn-lt"/>
                        </a:rPr>
                        <a:t>pago</a:t>
                      </a:r>
                      <a:endParaRPr lang="es-CO" sz="4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4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  <a:tr h="634286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4000" b="1" dirty="0" smtClean="0">
                          <a:effectLst/>
                          <a:latin typeface="+mn-lt"/>
                        </a:rPr>
                        <a:t>Total Recaudo $___</a:t>
                      </a:r>
                      <a:endParaRPr lang="es-CO" sz="4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9324528" y="-315416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7692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51712" y="620688"/>
            <a:ext cx="7024744" cy="576064"/>
          </a:xfrm>
        </p:spPr>
        <p:txBody>
          <a:bodyPr>
            <a:normAutofit/>
          </a:bodyPr>
          <a:lstStyle/>
          <a:p>
            <a:pPr algn="r"/>
            <a:r>
              <a:rPr lang="es-CO" sz="2800" b="1" dirty="0" smtClean="0"/>
              <a:t>ADMINISTRATIVO  SANCIONATORIO</a:t>
            </a:r>
            <a:endParaRPr lang="es-CO" sz="2800" b="1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760271"/>
              </p:ext>
            </p:extLst>
          </p:nvPr>
        </p:nvGraphicFramePr>
        <p:xfrm>
          <a:off x="1907704" y="1340768"/>
          <a:ext cx="5544616" cy="3450160"/>
        </p:xfrm>
        <a:graphic>
          <a:graphicData uri="http://schemas.openxmlformats.org/drawingml/2006/table">
            <a:tbl>
              <a:tblPr/>
              <a:tblGrid>
                <a:gridCol w="4154785"/>
                <a:gridCol w="1389831"/>
              </a:tblGrid>
              <a:tr h="473257"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20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PROCESOS</a:t>
                      </a:r>
                      <a:r>
                        <a:rPr lang="es-CO" sz="2000" b="1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APERTURADOS 20__</a:t>
                      </a:r>
                      <a:endParaRPr lang="es-CO" sz="20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endParaRPr lang="es-CO" sz="18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473257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20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Cargo</a:t>
                      </a:r>
                      <a:r>
                        <a:rPr lang="es-CO" sz="2000" b="1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del Funcionario</a:t>
                      </a:r>
                      <a:endParaRPr lang="es-CO" sz="20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20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Cant. </a:t>
                      </a:r>
                      <a:endParaRPr lang="es-CO" sz="20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541360">
                <a:tc>
                  <a:txBody>
                    <a:bodyPr/>
                    <a:lstStyle/>
                    <a:p>
                      <a:pPr algn="l" fontAlgn="b"/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Alcaldes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482">
                <a:tc>
                  <a:txBody>
                    <a:bodyPr/>
                    <a:lstStyle/>
                    <a:p>
                      <a:pPr algn="l" fontAlgn="b"/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Gerentes de Hospitales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482">
                <a:tc>
                  <a:txBody>
                    <a:bodyPr/>
                    <a:lstStyle/>
                    <a:p>
                      <a:pPr algn="l" fontAlgn="b"/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Secretarías</a:t>
                      </a:r>
                      <a:r>
                        <a:rPr lang="es-CO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Gobernación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482">
                <a:tc>
                  <a:txBody>
                    <a:bodyPr/>
                    <a:lstStyle/>
                    <a:p>
                      <a:pPr algn="l" fontAlgn="b"/>
                      <a:r>
                        <a:rPr lang="es-CO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Rector de Colegio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057">
                <a:tc>
                  <a:txBody>
                    <a:bodyPr/>
                    <a:lstStyle/>
                    <a:p>
                      <a:pPr algn="ctr"/>
                      <a:r>
                        <a:rPr lang="es-CO" sz="2000" b="1" dirty="0" smtClean="0"/>
                        <a:t>TOTAL Procesos aperturados</a:t>
                      </a:r>
                      <a:endParaRPr lang="es-CO" sz="2000" b="1" dirty="0"/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000" b="1" dirty="0"/>
                    </a:p>
                  </a:txBody>
                  <a:tcPr marL="180000" marR="180000" marT="108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1115616" y="5211197"/>
            <a:ext cx="7344816" cy="95410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s-CO" sz="2800" b="1" dirty="0" smtClean="0"/>
              <a:t>VALOR DE SANCIONES </a:t>
            </a:r>
            <a:r>
              <a:rPr lang="es-CO" sz="2800" b="1" dirty="0"/>
              <a:t>IMPUESTAS </a:t>
            </a:r>
            <a:r>
              <a:rPr lang="es-CO" sz="2800" b="1" dirty="0" smtClean="0"/>
              <a:t>20__ $____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9324528" y="-24340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0621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51712" y="692696"/>
            <a:ext cx="7024744" cy="576064"/>
          </a:xfrm>
        </p:spPr>
        <p:txBody>
          <a:bodyPr>
            <a:normAutofit/>
          </a:bodyPr>
          <a:lstStyle/>
          <a:p>
            <a:pPr algn="r"/>
            <a:r>
              <a:rPr lang="es-CO" sz="2800" b="1" dirty="0" smtClean="0"/>
              <a:t>ADMINISTRATIVO  SANCIONATORIO</a:t>
            </a:r>
            <a:endParaRPr lang="es-CO" sz="2800" b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972761"/>
              </p:ext>
            </p:extLst>
          </p:nvPr>
        </p:nvGraphicFramePr>
        <p:xfrm>
          <a:off x="1547664" y="1556792"/>
          <a:ext cx="6480720" cy="4464496"/>
        </p:xfrm>
        <a:graphic>
          <a:graphicData uri="http://schemas.openxmlformats.org/drawingml/2006/table">
            <a:tbl>
              <a:tblPr/>
              <a:tblGrid>
                <a:gridCol w="4856242"/>
                <a:gridCol w="1624478"/>
              </a:tblGrid>
              <a:tr h="352425"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SANCIONES  NOTIFICADAS </a:t>
                      </a:r>
                      <a:r>
                        <a:rPr lang="es-CO" sz="1800" b="1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20__</a:t>
                      </a:r>
                      <a:endParaRPr lang="es-CO" sz="18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endParaRPr lang="es-CO" sz="18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1800" b="1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Cargo del funcionario</a:t>
                      </a:r>
                      <a:endParaRPr lang="es-CO" sz="18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Cant. </a:t>
                      </a:r>
                      <a:endParaRPr lang="es-CO" sz="18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447278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Alcaldes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186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Secretario General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186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Secretaria Administrativa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186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Gerente Hospital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186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Secretario de Desarrollo</a:t>
                      </a:r>
                      <a:r>
                        <a:rPr lang="es-CO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Físico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520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Secretario de educación y Cultura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Rector de Institución</a:t>
                      </a:r>
                      <a:r>
                        <a:rPr lang="es-CO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Educativa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CO" b="1" dirty="0" smtClean="0"/>
                        <a:t>TOTAL Sanciones Notificadas</a:t>
                      </a:r>
                      <a:endParaRPr lang="es-CO" b="1" dirty="0"/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400" b="1" dirty="0"/>
                    </a:p>
                  </a:txBody>
                  <a:tcPr marL="180000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69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51712" y="764704"/>
            <a:ext cx="7024744" cy="576064"/>
          </a:xfrm>
        </p:spPr>
        <p:txBody>
          <a:bodyPr>
            <a:normAutofit/>
          </a:bodyPr>
          <a:lstStyle/>
          <a:p>
            <a:pPr algn="r"/>
            <a:r>
              <a:rPr lang="es-CO" sz="2800" b="1" dirty="0" smtClean="0"/>
              <a:t>SECRETARÍA GENERAL</a:t>
            </a:r>
            <a:endParaRPr lang="es-CO" sz="2800" b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748144"/>
              </p:ext>
            </p:extLst>
          </p:nvPr>
        </p:nvGraphicFramePr>
        <p:xfrm>
          <a:off x="1115616" y="1445879"/>
          <a:ext cx="7128792" cy="1839105"/>
        </p:xfrm>
        <a:graphic>
          <a:graphicData uri="http://schemas.openxmlformats.org/drawingml/2006/table">
            <a:tbl>
              <a:tblPr/>
              <a:tblGrid>
                <a:gridCol w="5744561"/>
                <a:gridCol w="1384231"/>
              </a:tblGrid>
              <a:tr h="352425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ACCIONES</a:t>
                      </a:r>
                      <a:endParaRPr lang="es-CO" sz="18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18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Cant.</a:t>
                      </a:r>
                      <a:endParaRPr lang="es-CO" sz="18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403140">
                <a:tc>
                  <a:txBody>
                    <a:bodyPr/>
                    <a:lstStyle/>
                    <a:p>
                      <a:pPr marL="95250" indent="0"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Funciones de Advertencia</a:t>
                      </a:r>
                      <a:r>
                        <a:rPr lang="es-CO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emitidas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95250" indent="0"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Derechos de Petición resueltos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95250" indent="0"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Procesos</a:t>
                      </a:r>
                      <a:r>
                        <a:rPr lang="es-CO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disciplinarios adelantados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95250" indent="0"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Pronunciamiento</a:t>
                      </a:r>
                      <a:r>
                        <a:rPr lang="es-CO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Urgencias Manifiestas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115616" y="3789040"/>
            <a:ext cx="7272808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s-CO" sz="2400" dirty="0" smtClean="0">
                <a:solidFill>
                  <a:srgbClr val="FF0000"/>
                </a:solidFill>
              </a:rPr>
              <a:t>_____________________</a:t>
            </a:r>
          </a:p>
          <a:p>
            <a:pPr marL="342900" indent="-342900">
              <a:buFont typeface="Arial" charset="0"/>
              <a:buChar char="•"/>
            </a:pPr>
            <a:r>
              <a:rPr lang="es-CO" sz="2400" dirty="0" smtClean="0">
                <a:solidFill>
                  <a:srgbClr val="FF0000"/>
                </a:solidFill>
              </a:rPr>
              <a:t>_________</a:t>
            </a:r>
          </a:p>
        </p:txBody>
      </p:sp>
    </p:spTree>
    <p:extLst>
      <p:ext uri="{BB962C8B-B14F-4D97-AF65-F5344CB8AC3E}">
        <p14:creationId xmlns:p14="http://schemas.microsoft.com/office/powerpoint/2010/main" val="127727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764704"/>
            <a:ext cx="7024744" cy="432048"/>
          </a:xfrm>
        </p:spPr>
        <p:txBody>
          <a:bodyPr>
            <a:noAutofit/>
          </a:bodyPr>
          <a:lstStyle/>
          <a:p>
            <a:pPr algn="r"/>
            <a:r>
              <a:rPr lang="es-CO" sz="2800" b="1" dirty="0" smtClean="0"/>
              <a:t>GESTION JURIDICA</a:t>
            </a:r>
            <a:endParaRPr lang="es-CO" sz="2800" b="1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247630"/>
              </p:ext>
            </p:extLst>
          </p:nvPr>
        </p:nvGraphicFramePr>
        <p:xfrm>
          <a:off x="1043607" y="1196752"/>
          <a:ext cx="7416824" cy="4803068"/>
        </p:xfrm>
        <a:graphic>
          <a:graphicData uri="http://schemas.openxmlformats.org/drawingml/2006/table">
            <a:tbl>
              <a:tblPr/>
              <a:tblGrid>
                <a:gridCol w="3816425"/>
                <a:gridCol w="792088"/>
                <a:gridCol w="720080"/>
                <a:gridCol w="720080"/>
                <a:gridCol w="720080"/>
                <a:gridCol w="648071"/>
              </a:tblGrid>
              <a:tr h="440888">
                <a:tc gridSpan="6">
                  <a:txBody>
                    <a:bodyPr/>
                    <a:lstStyle/>
                    <a:p>
                      <a:pPr algn="ctr"/>
                      <a:r>
                        <a:rPr lang="es-CO" sz="1800" b="1" dirty="0" smtClean="0"/>
                        <a:t>RECURSOS DE APELACION RESUELTOS</a:t>
                      </a:r>
                      <a:endParaRPr lang="es-CO" b="1" dirty="0"/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279192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TIPO</a:t>
                      </a:r>
                      <a:endParaRPr lang="es-CO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20__</a:t>
                      </a:r>
                      <a:endParaRPr lang="es-CO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20__</a:t>
                      </a:r>
                      <a:endParaRPr lang="es-CO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20__</a:t>
                      </a:r>
                      <a:endParaRPr lang="es-CO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20__</a:t>
                      </a:r>
                      <a:endParaRPr lang="es-CO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600"/>
                        </a:spcAft>
                      </a:pPr>
                      <a:r>
                        <a:rPr lang="es-CO" sz="16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20__</a:t>
                      </a:r>
                      <a:endParaRPr lang="es-CO" sz="16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403140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Decreta nulidad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Confirmados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Revocados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Niega pruebas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Devuelto a</a:t>
                      </a:r>
                      <a:r>
                        <a:rPr lang="es-CO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Dirección Técnica de Responsabilidad Fiscal </a:t>
                      </a:r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 Grado consulta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Modificar auto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Impedimento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s-CO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Archivo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08000" marR="72000" marT="72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351">
                <a:tc>
                  <a:txBody>
                    <a:bodyPr/>
                    <a:lstStyle/>
                    <a:p>
                      <a:pPr algn="ctr"/>
                      <a:r>
                        <a:rPr lang="es-CO" b="1" dirty="0" smtClean="0"/>
                        <a:t>TOTAL</a:t>
                      </a:r>
                      <a:endParaRPr lang="es-CO" b="1" dirty="0"/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b="1" dirty="0"/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b="1" dirty="0"/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b="1" dirty="0"/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b="1" dirty="0"/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b="1" dirty="0"/>
                    </a:p>
                  </a:txBody>
                  <a:tcPr marL="108000" marR="7200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251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672" y="692696"/>
            <a:ext cx="7024744" cy="576064"/>
          </a:xfrm>
        </p:spPr>
        <p:txBody>
          <a:bodyPr>
            <a:normAutofit/>
          </a:bodyPr>
          <a:lstStyle/>
          <a:p>
            <a:pPr algn="r"/>
            <a:r>
              <a:rPr lang="es-CO" sz="2900" b="1" dirty="0" smtClean="0"/>
              <a:t>PLANEACION ESTRATEGICA</a:t>
            </a:r>
            <a:endParaRPr lang="es-CO" sz="29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1187624" y="3813140"/>
            <a:ext cx="7056784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SISTEMA DE GESTION DE CALIDAD </a:t>
            </a:r>
            <a:r>
              <a:rPr lang="es-CO" sz="2400" dirty="0"/>
              <a:t>– SGC –  </a:t>
            </a:r>
            <a:endParaRPr lang="es-CO" sz="2400" dirty="0" smtClean="0"/>
          </a:p>
          <a:p>
            <a:r>
              <a:rPr lang="es-CO" sz="2400" dirty="0" smtClean="0"/>
              <a:t>- Se reorientó </a:t>
            </a:r>
            <a:endParaRPr lang="es-CO" sz="1600" dirty="0" smtClean="0"/>
          </a:p>
        </p:txBody>
      </p:sp>
      <p:sp>
        <p:nvSpPr>
          <p:cNvPr id="9" name="8 CuadroTexto"/>
          <p:cNvSpPr txBox="1"/>
          <p:nvPr/>
        </p:nvSpPr>
        <p:spPr>
          <a:xfrm>
            <a:off x="1043607" y="1650280"/>
            <a:ext cx="7421154" cy="34163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- Definición de:</a:t>
            </a:r>
          </a:p>
          <a:p>
            <a:pPr marL="536575" lvl="1" indent="-268288">
              <a:buFont typeface="Wingdings" pitchFamily="2" charset="2"/>
              <a:buChar char="ü"/>
            </a:pPr>
            <a:r>
              <a:rPr lang="es-CO" sz="2400" dirty="0" smtClean="0"/>
              <a:t>________________________</a:t>
            </a:r>
          </a:p>
          <a:p>
            <a:pPr marL="536575" lvl="1" indent="-268288">
              <a:buFont typeface="Wingdings" pitchFamily="2" charset="2"/>
              <a:buChar char="ü"/>
            </a:pPr>
            <a:r>
              <a:rPr lang="es-CO" sz="2400" dirty="0" smtClean="0"/>
              <a:t>Plan de Acción para la vigencia 20__</a:t>
            </a:r>
          </a:p>
          <a:p>
            <a:pPr marL="536575" lvl="1" indent="-268288">
              <a:buFont typeface="Wingdings" pitchFamily="2" charset="2"/>
              <a:buChar char="ü"/>
            </a:pPr>
            <a:r>
              <a:rPr lang="es-CO" sz="2400" dirty="0" smtClean="0"/>
              <a:t>Seguimiento ___________l a la Gestión de los Procesos</a:t>
            </a:r>
          </a:p>
          <a:p>
            <a:pPr marL="342900" lvl="1" indent="-342900">
              <a:buFontTx/>
              <a:buChar char="-"/>
              <a:tabLst>
                <a:tab pos="0" algn="l"/>
              </a:tabLst>
            </a:pPr>
            <a:r>
              <a:rPr lang="es-CO" sz="2400" dirty="0" smtClean="0"/>
              <a:t>______________________</a:t>
            </a:r>
          </a:p>
          <a:p>
            <a:pPr marL="342900" lvl="1" indent="-342900" algn="just">
              <a:buFontTx/>
              <a:buChar char="-"/>
              <a:tabLst>
                <a:tab pos="0" algn="l"/>
              </a:tabLst>
            </a:pPr>
            <a:r>
              <a:rPr lang="es-CO" sz="2400" dirty="0" smtClean="0"/>
              <a:t>_______________</a:t>
            </a:r>
          </a:p>
          <a:p>
            <a:pPr marL="342900" lvl="1" indent="-342900" algn="just">
              <a:buFontTx/>
              <a:buChar char="-"/>
              <a:tabLst>
                <a:tab pos="0" algn="l"/>
              </a:tabLst>
            </a:pPr>
            <a:r>
              <a:rPr lang="es-CO" sz="2400" dirty="0" smtClean="0"/>
              <a:t>__________________ </a:t>
            </a:r>
          </a:p>
          <a:p>
            <a:pPr marL="342900" lvl="1" indent="-342900" algn="just">
              <a:buFontTx/>
              <a:buChar char="-"/>
              <a:tabLst>
                <a:tab pos="0" algn="l"/>
              </a:tabLst>
            </a:pPr>
            <a:endParaRPr lang="es-CO" sz="2400" dirty="0" smtClean="0"/>
          </a:p>
        </p:txBody>
      </p:sp>
    </p:spTree>
    <p:extLst>
      <p:ext uri="{BB962C8B-B14F-4D97-AF65-F5344CB8AC3E}">
        <p14:creationId xmlns:p14="http://schemas.microsoft.com/office/powerpoint/2010/main" val="251968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19672" y="836712"/>
            <a:ext cx="7024744" cy="576064"/>
          </a:xfrm>
        </p:spPr>
        <p:txBody>
          <a:bodyPr>
            <a:normAutofit/>
          </a:bodyPr>
          <a:lstStyle/>
          <a:p>
            <a:pPr algn="r"/>
            <a:r>
              <a:rPr lang="es-CO" sz="2800" b="1" dirty="0" smtClean="0"/>
              <a:t>CONTROL INTERNO</a:t>
            </a:r>
            <a:endParaRPr lang="es-CO" sz="28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1043607" y="1578272"/>
            <a:ext cx="7421154" cy="378565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s-CO" sz="2400" dirty="0" smtClean="0"/>
              <a:t>Seguimiento a los planes de mejoramiento, en virtud de las Auditorias de Gestión</a:t>
            </a:r>
          </a:p>
          <a:p>
            <a:pPr marL="342900" indent="-342900">
              <a:buFontTx/>
              <a:buChar char="-"/>
            </a:pPr>
            <a:r>
              <a:rPr lang="es-CO" sz="2400" dirty="0" smtClean="0"/>
              <a:t>________________________________________</a:t>
            </a:r>
          </a:p>
          <a:p>
            <a:pPr marL="342900" indent="-342900">
              <a:buFontTx/>
              <a:buChar char="-"/>
            </a:pPr>
            <a:r>
              <a:rPr lang="es-CO" sz="2400" dirty="0" smtClean="0"/>
              <a:t>Realizó _____ capacitaciones de Fomento a la Cultura del Autocontrol a directivos de la institución y jefes de control interno de los sujetos de control</a:t>
            </a:r>
          </a:p>
          <a:p>
            <a:pPr marL="342900" indent="-342900">
              <a:buFontTx/>
              <a:buChar char="-"/>
            </a:pPr>
            <a:r>
              <a:rPr lang="es-CO" sz="2400" dirty="0" err="1" smtClean="0"/>
              <a:t>Realizó______comités</a:t>
            </a:r>
            <a:r>
              <a:rPr lang="es-CO" sz="2400" dirty="0" smtClean="0"/>
              <a:t> de control interno de la institución y asesoró a los directivos para el desempeño de sus responsabilidades.</a:t>
            </a:r>
          </a:p>
        </p:txBody>
      </p:sp>
    </p:spTree>
    <p:extLst>
      <p:ext uri="{BB962C8B-B14F-4D97-AF65-F5344CB8AC3E}">
        <p14:creationId xmlns:p14="http://schemas.microsoft.com/office/powerpoint/2010/main" val="319431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435688" y="692696"/>
            <a:ext cx="7024744" cy="576064"/>
          </a:xfrm>
        </p:spPr>
        <p:txBody>
          <a:bodyPr>
            <a:normAutofit fontScale="90000"/>
          </a:bodyPr>
          <a:lstStyle/>
          <a:p>
            <a:pPr algn="r"/>
            <a:r>
              <a:rPr lang="es-CO" sz="2800" b="1" dirty="0" smtClean="0"/>
              <a:t>SECRETARIA ADMINISTRATIVA Y FINANCIERA</a:t>
            </a:r>
            <a:endParaRPr lang="es-CO" sz="2800" b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581668"/>
              </p:ext>
            </p:extLst>
          </p:nvPr>
        </p:nvGraphicFramePr>
        <p:xfrm>
          <a:off x="1475656" y="1772816"/>
          <a:ext cx="6408711" cy="364608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233339"/>
                <a:gridCol w="3095253"/>
                <a:gridCol w="1080119"/>
              </a:tblGrid>
              <a:tr h="465907">
                <a:tc gridSpan="3">
                  <a:txBody>
                    <a:bodyPr/>
                    <a:lstStyle/>
                    <a:p>
                      <a:pPr algn="ctr"/>
                      <a:r>
                        <a:rPr lang="es-CO" sz="2400" baseline="0" dirty="0" smtClean="0">
                          <a:solidFill>
                            <a:schemeClr val="tx1"/>
                          </a:solidFill>
                        </a:rPr>
                        <a:t>RECURSOS FINANCIEROS (ingresos)</a:t>
                      </a:r>
                      <a:endParaRPr lang="es-CO" sz="24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24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70360"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Ingresos</a:t>
                      </a:r>
                      <a:r>
                        <a:rPr lang="es-CO" sz="2400" baseline="0" dirty="0" smtClean="0"/>
                        <a:t> recaudados</a:t>
                      </a:r>
                      <a:endParaRPr lang="es-CO" sz="2400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$___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%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0599"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Presupuesto</a:t>
                      </a:r>
                      <a:r>
                        <a:rPr lang="es-CO" sz="2400" baseline="0" dirty="0" smtClean="0"/>
                        <a:t> Inicial</a:t>
                      </a:r>
                      <a:endParaRPr lang="es-CO" sz="2400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dirty="0" smtClean="0"/>
                        <a:t>$___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Reducción</a:t>
                      </a:r>
                      <a:endParaRPr lang="es-CO" sz="2400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dirty="0" smtClean="0"/>
                        <a:t>$___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dirty="0" smtClean="0"/>
                        <a:t>%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Presupuesto Definitivo</a:t>
                      </a:r>
                      <a:endParaRPr lang="es-CO" sz="2400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dirty="0" smtClean="0"/>
                        <a:t>$___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0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435688" y="548680"/>
            <a:ext cx="7024744" cy="576064"/>
          </a:xfrm>
        </p:spPr>
        <p:txBody>
          <a:bodyPr>
            <a:normAutofit fontScale="90000"/>
          </a:bodyPr>
          <a:lstStyle/>
          <a:p>
            <a:pPr algn="r"/>
            <a:r>
              <a:rPr lang="es-CO" sz="2800" b="1" dirty="0" smtClean="0"/>
              <a:t>SECRETARIA ADMINISTRATIVA Y FINANCIERA</a:t>
            </a:r>
            <a:endParaRPr lang="es-CO" sz="2800" b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31030"/>
              </p:ext>
            </p:extLst>
          </p:nvPr>
        </p:nvGraphicFramePr>
        <p:xfrm>
          <a:off x="1043608" y="1412776"/>
          <a:ext cx="7488832" cy="29145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672408"/>
                <a:gridCol w="2880320"/>
                <a:gridCol w="936104"/>
              </a:tblGrid>
              <a:tr h="465907">
                <a:tc gridSpan="3">
                  <a:txBody>
                    <a:bodyPr/>
                    <a:lstStyle/>
                    <a:p>
                      <a:pPr algn="ctr"/>
                      <a:r>
                        <a:rPr lang="es-CO" sz="2400" baseline="0" dirty="0" smtClean="0">
                          <a:solidFill>
                            <a:schemeClr val="tx1"/>
                          </a:solidFill>
                        </a:rPr>
                        <a:t>RECURSOS FINANCIEROS (gastos)</a:t>
                      </a:r>
                      <a:endParaRPr lang="es-CO" sz="24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24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70360"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Presupuesto</a:t>
                      </a:r>
                      <a:r>
                        <a:rPr lang="es-CO" sz="2400" baseline="0" dirty="0" smtClean="0"/>
                        <a:t> de Gastos ejecutado</a:t>
                      </a:r>
                      <a:endParaRPr lang="es-CO" sz="2400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$_____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__%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0599"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Presupuesto</a:t>
                      </a:r>
                      <a:r>
                        <a:rPr lang="es-CO" sz="2400" baseline="0" dirty="0" smtClean="0"/>
                        <a:t> Inicial</a:t>
                      </a:r>
                      <a:endParaRPr lang="es-CO" sz="2400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dirty="0" smtClean="0"/>
                        <a:t>$_____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Reducción</a:t>
                      </a:r>
                      <a:endParaRPr lang="es-CO" sz="2400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dirty="0" smtClean="0"/>
                        <a:t>$_____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dirty="0" smtClean="0"/>
                        <a:t>__%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75520"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Presupuesto Definitivo</a:t>
                      </a:r>
                      <a:endParaRPr lang="es-CO" sz="2400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dirty="0" smtClean="0"/>
                        <a:t>$_____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088498"/>
              </p:ext>
            </p:extLst>
          </p:nvPr>
        </p:nvGraphicFramePr>
        <p:xfrm>
          <a:off x="1115615" y="4713736"/>
          <a:ext cx="7344817" cy="1019520"/>
        </p:xfrm>
        <a:graphic>
          <a:graphicData uri="http://schemas.openxmlformats.org/drawingml/2006/table">
            <a:tbl>
              <a:tblPr firstRow="1" bandRow="1">
                <a:solidFill>
                  <a:srgbClr val="FFFFB3"/>
                </a:solidFill>
                <a:tableStyleId>{9DCAF9ED-07DC-4A11-8D7F-57B35C25682E}</a:tableStyleId>
              </a:tblPr>
              <a:tblGrid>
                <a:gridCol w="3528393"/>
                <a:gridCol w="3024335"/>
                <a:gridCol w="792089"/>
              </a:tblGrid>
              <a:tr h="504056">
                <a:tc>
                  <a:txBody>
                    <a:bodyPr/>
                    <a:lstStyle/>
                    <a:p>
                      <a:r>
                        <a:rPr lang="es-CO" sz="2400" b="0" dirty="0" smtClean="0">
                          <a:solidFill>
                            <a:schemeClr val="tx1"/>
                          </a:solidFill>
                        </a:rPr>
                        <a:t>Gastos de Personal</a:t>
                      </a:r>
                      <a:endParaRPr lang="es-CO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dirty="0" smtClean="0">
                          <a:solidFill>
                            <a:schemeClr val="tx1"/>
                          </a:solidFill>
                        </a:rPr>
                        <a:t>$____</a:t>
                      </a:r>
                      <a:endParaRPr lang="es-CO" sz="2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0" dirty="0" smtClean="0">
                          <a:solidFill>
                            <a:schemeClr val="tx1"/>
                          </a:solidFill>
                        </a:rPr>
                        <a:t>__%</a:t>
                      </a:r>
                      <a:endParaRPr lang="es-CO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C5"/>
                    </a:solidFill>
                  </a:tcPr>
                </a:tc>
              </a:tr>
              <a:tr h="475520">
                <a:tc>
                  <a:txBody>
                    <a:bodyPr/>
                    <a:lstStyle/>
                    <a:p>
                      <a:r>
                        <a:rPr lang="es-CO" sz="2400" b="0" dirty="0" smtClean="0">
                          <a:solidFill>
                            <a:schemeClr val="tx1"/>
                          </a:solidFill>
                        </a:rPr>
                        <a:t>Gastos Generales</a:t>
                      </a:r>
                      <a:endParaRPr lang="es-CO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dirty="0" smtClean="0">
                          <a:solidFill>
                            <a:schemeClr val="tx1"/>
                          </a:solidFill>
                        </a:rPr>
                        <a:t>$____</a:t>
                      </a:r>
                      <a:endParaRPr lang="es-CO" sz="2400" b="1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C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0" dirty="0" smtClean="0">
                          <a:solidFill>
                            <a:schemeClr val="tx1"/>
                          </a:solidFill>
                        </a:rPr>
                        <a:t>__%</a:t>
                      </a:r>
                      <a:endParaRPr lang="es-CO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C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84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07696" y="620688"/>
            <a:ext cx="7024744" cy="576064"/>
          </a:xfrm>
        </p:spPr>
        <p:txBody>
          <a:bodyPr>
            <a:noAutofit/>
          </a:bodyPr>
          <a:lstStyle/>
          <a:p>
            <a:pPr algn="r"/>
            <a:r>
              <a:rPr lang="es-CO" sz="2800" b="1" dirty="0" smtClean="0"/>
              <a:t>Generalidades</a:t>
            </a:r>
            <a:endParaRPr lang="es-CO" sz="28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971600" y="1207780"/>
            <a:ext cx="7560840" cy="49859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CO" sz="2400" b="1" dirty="0" smtClean="0"/>
              <a:t>Considerando el ______,  como ___________ a continuación se presenta el resumen ejecutivo de los resultados obtenido por los diferentes procesos que operan en la contraloría, todo ello enmarcado en la visión e imagen que se pretende lograr en este periodo _____ a _______, así: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CO" sz="2400" b="1" dirty="0"/>
              <a:t>Fortalecer institucionalmente la entidad para optimizar la vigilancia de los recursos </a:t>
            </a:r>
            <a:r>
              <a:rPr lang="es-CO" sz="2400" b="1" dirty="0" smtClean="0"/>
              <a:t>públicos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CO" sz="2400" b="1" dirty="0"/>
              <a:t>Fortalecer el Talento Humano y el Esquema </a:t>
            </a:r>
            <a:r>
              <a:rPr lang="es-CO" sz="2400" b="1" dirty="0" smtClean="0"/>
              <a:t>Institucional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s-CO" sz="2400" b="1" dirty="0"/>
              <a:t>Promover la </a:t>
            </a:r>
            <a:r>
              <a:rPr lang="es-CO" sz="2400" b="1" dirty="0" smtClean="0"/>
              <a:t>Participación </a:t>
            </a:r>
            <a:r>
              <a:rPr lang="es-CO" sz="2400" b="1" dirty="0"/>
              <a:t>Ciudadana</a:t>
            </a:r>
            <a:endParaRPr lang="es-CO" sz="2400" b="1" dirty="0" smtClean="0"/>
          </a:p>
        </p:txBody>
      </p:sp>
      <p:sp>
        <p:nvSpPr>
          <p:cNvPr id="3" name="2 CuadroTexto"/>
          <p:cNvSpPr txBox="1"/>
          <p:nvPr/>
        </p:nvSpPr>
        <p:spPr>
          <a:xfrm>
            <a:off x="9468544" y="188640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Introducción de lo planeado según los objetivos institucionales – estratégicos  del cuatrienio y énfasis de la vigencia rendida.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8523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435688" y="692696"/>
            <a:ext cx="7024744" cy="576064"/>
          </a:xfrm>
        </p:spPr>
        <p:txBody>
          <a:bodyPr>
            <a:normAutofit fontScale="90000"/>
          </a:bodyPr>
          <a:lstStyle/>
          <a:p>
            <a:pPr algn="r"/>
            <a:r>
              <a:rPr lang="es-CO" sz="2800" b="1" dirty="0" smtClean="0"/>
              <a:t>SECRETARIA ADMINISTRATIVA Y FINANCIERA</a:t>
            </a:r>
            <a:endParaRPr lang="es-CO" sz="2800" b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985698"/>
              </p:ext>
            </p:extLst>
          </p:nvPr>
        </p:nvGraphicFramePr>
        <p:xfrm>
          <a:off x="1619672" y="1484784"/>
          <a:ext cx="6408712" cy="20996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888432"/>
                <a:gridCol w="2520280"/>
              </a:tblGrid>
              <a:tr h="465907">
                <a:tc gridSpan="2">
                  <a:txBody>
                    <a:bodyPr/>
                    <a:lstStyle/>
                    <a:p>
                      <a:pPr algn="ctr"/>
                      <a:r>
                        <a:rPr lang="es-CO" sz="2400" dirty="0" smtClean="0">
                          <a:solidFill>
                            <a:schemeClr val="tx1"/>
                          </a:solidFill>
                        </a:rPr>
                        <a:t>EJECUCION</a:t>
                      </a:r>
                      <a:r>
                        <a:rPr lang="es-CO" sz="2400" baseline="0" dirty="0" smtClean="0">
                          <a:solidFill>
                            <a:schemeClr val="tx1"/>
                          </a:solidFill>
                        </a:rPr>
                        <a:t> DEL PLAN DE COMPRAS</a:t>
                      </a:r>
                      <a:endParaRPr lang="es-CO" sz="24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70360"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Valor</a:t>
                      </a:r>
                      <a:r>
                        <a:rPr lang="es-CO" sz="2400" baseline="0" dirty="0" smtClean="0"/>
                        <a:t> Inicial</a:t>
                      </a:r>
                      <a:endParaRPr lang="es-CO" sz="2400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$___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60599"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Adición</a:t>
                      </a:r>
                      <a:endParaRPr lang="es-CO" sz="2400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b="1" dirty="0" smtClean="0"/>
                        <a:t>$___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s-CO" sz="2400" dirty="0" smtClean="0"/>
                        <a:t>Total</a:t>
                      </a:r>
                      <a:r>
                        <a:rPr lang="es-CO" sz="2400" baseline="0" dirty="0" smtClean="0"/>
                        <a:t> Valor Ejecutado</a:t>
                      </a:r>
                      <a:endParaRPr lang="es-CO" sz="2400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400" b="1" dirty="0" smtClean="0"/>
                        <a:t>$___</a:t>
                      </a:r>
                      <a:endParaRPr lang="es-CO" sz="2400" b="1" dirty="0"/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115616" y="3933056"/>
            <a:ext cx="7439409" cy="18158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2800" dirty="0" smtClean="0"/>
              <a:t>En el procesos de “</a:t>
            </a:r>
            <a:r>
              <a:rPr lang="es-CO" sz="2800" b="1" dirty="0" smtClean="0"/>
              <a:t>Depuración </a:t>
            </a:r>
            <a:r>
              <a:rPr lang="es-CO" sz="2800" b="1" dirty="0"/>
              <a:t>del </a:t>
            </a:r>
            <a:r>
              <a:rPr lang="es-CO" sz="2800" b="1" dirty="0" smtClean="0"/>
              <a:t>inventario” </a:t>
            </a:r>
            <a:r>
              <a:rPr lang="es-CO" sz="2800" dirty="0" smtClean="0"/>
              <a:t>se </a:t>
            </a:r>
            <a:r>
              <a:rPr lang="es-CO" sz="2800" dirty="0"/>
              <a:t>deben dar de baja bienes por valor </a:t>
            </a:r>
            <a:r>
              <a:rPr lang="es-CO" sz="2800" dirty="0" smtClean="0"/>
              <a:t>de $____  del </a:t>
            </a:r>
            <a:r>
              <a:rPr lang="es-CO" sz="2800" dirty="0"/>
              <a:t>total del activo de la </a:t>
            </a:r>
            <a:r>
              <a:rPr lang="es-CO" sz="2800" dirty="0" smtClean="0"/>
              <a:t>Entidad</a:t>
            </a:r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237761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51712" y="764704"/>
            <a:ext cx="7024744" cy="576064"/>
          </a:xfrm>
        </p:spPr>
        <p:txBody>
          <a:bodyPr>
            <a:normAutofit/>
          </a:bodyPr>
          <a:lstStyle/>
          <a:p>
            <a:pPr algn="r"/>
            <a:r>
              <a:rPr lang="es-CO" sz="2800" b="1" dirty="0" smtClean="0"/>
              <a:t>DIRECCIONAMIENTO ESTRATEGICO</a:t>
            </a:r>
            <a:endParaRPr lang="es-CO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1259631" y="1573336"/>
            <a:ext cx="7272809" cy="15388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CO" sz="2400" dirty="0" smtClean="0"/>
              <a:t>- Modernización Institucional:</a:t>
            </a:r>
          </a:p>
          <a:p>
            <a:pPr marL="536575" lvl="1" indent="-268288" algn="just">
              <a:buFont typeface="Wingdings" pitchFamily="2" charset="2"/>
              <a:buChar char="ü"/>
            </a:pPr>
            <a:r>
              <a:rPr lang="es-CO" sz="2400" dirty="0" smtClean="0"/>
              <a:t>Tics </a:t>
            </a:r>
            <a:r>
              <a:rPr lang="es-CO" sz="2400" dirty="0"/>
              <a:t>– </a:t>
            </a:r>
            <a:r>
              <a:rPr lang="es-CO" sz="2400" dirty="0" smtClean="0"/>
              <a:t>Adquisición de:</a:t>
            </a:r>
          </a:p>
          <a:p>
            <a:pPr marL="803275" lvl="2" indent="-173038" algn="just">
              <a:buFont typeface="Wingdings" pitchFamily="2" charset="2"/>
              <a:buChar char="§"/>
            </a:pPr>
            <a:r>
              <a:rPr lang="es-CO" sz="2300" dirty="0" smtClean="0"/>
              <a:t>Equipos de __________</a:t>
            </a:r>
            <a:endParaRPr lang="es-CO" sz="2000" i="1" dirty="0" smtClean="0"/>
          </a:p>
          <a:p>
            <a:pPr marL="803275" lvl="2" indent="-173038" algn="just">
              <a:buFont typeface="Wingdings" pitchFamily="2" charset="2"/>
              <a:buChar char="§"/>
            </a:pPr>
            <a:r>
              <a:rPr lang="es-CO" sz="2300" dirty="0" smtClean="0"/>
              <a:t>Software  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68954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51712" y="764704"/>
            <a:ext cx="7024744" cy="576064"/>
          </a:xfrm>
        </p:spPr>
        <p:txBody>
          <a:bodyPr>
            <a:normAutofit/>
          </a:bodyPr>
          <a:lstStyle/>
          <a:p>
            <a:pPr algn="r"/>
            <a:r>
              <a:rPr lang="es-CO" sz="2800" b="1" dirty="0" smtClean="0"/>
              <a:t>DIRECCIONAMIENTO ESTRATEGICO</a:t>
            </a:r>
            <a:endParaRPr lang="es-CO" sz="2800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971600" y="1484784"/>
            <a:ext cx="7560841" cy="27520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200"/>
              </a:spcAft>
              <a:buFontTx/>
              <a:buChar char="-"/>
            </a:pPr>
            <a:r>
              <a:rPr lang="es-CO" sz="2400" dirty="0" smtClean="0"/>
              <a:t>Preservación de la Memoria Institucional:</a:t>
            </a:r>
          </a:p>
          <a:p>
            <a:pPr marL="441325">
              <a:spcBef>
                <a:spcPts val="300"/>
              </a:spcBef>
              <a:spcAft>
                <a:spcPts val="200"/>
              </a:spcAft>
              <a:buFont typeface="Wingdings" pitchFamily="2" charset="2"/>
              <a:buChar char="ü"/>
            </a:pPr>
            <a:r>
              <a:rPr lang="es-CO" sz="2000" dirty="0" smtClean="0"/>
              <a:t>xxx</a:t>
            </a:r>
          </a:p>
          <a:p>
            <a:pPr marL="441325">
              <a:spcBef>
                <a:spcPts val="300"/>
              </a:spcBef>
              <a:spcAft>
                <a:spcPts val="200"/>
              </a:spcAft>
              <a:buFont typeface="Wingdings" pitchFamily="2" charset="2"/>
              <a:buChar char="ü"/>
            </a:pPr>
            <a:r>
              <a:rPr lang="es-CO" sz="2000" dirty="0" smtClean="0"/>
              <a:t>xxx</a:t>
            </a:r>
          </a:p>
          <a:p>
            <a:pPr marL="268288" indent="-268288" algn="just">
              <a:spcBef>
                <a:spcPts val="300"/>
              </a:spcBef>
              <a:spcAft>
                <a:spcPts val="200"/>
              </a:spcAft>
            </a:pPr>
            <a:r>
              <a:rPr lang="es-CO" sz="2400" dirty="0" smtClean="0"/>
              <a:t>- Mejoramiento del ambiente de trabajo – por acondicionamiento de la infraestructura física:</a:t>
            </a:r>
          </a:p>
          <a:p>
            <a:pPr marL="800100" lvl="1" indent="-342900" algn="just">
              <a:spcBef>
                <a:spcPts val="300"/>
              </a:spcBef>
              <a:spcAft>
                <a:spcPts val="200"/>
              </a:spcAft>
              <a:buFont typeface="Wingdings" pitchFamily="2" charset="2"/>
              <a:buChar char="ü"/>
            </a:pPr>
            <a:r>
              <a:rPr lang="es-CO" sz="2000" dirty="0" err="1" smtClean="0"/>
              <a:t>xxxx</a:t>
            </a:r>
            <a:endParaRPr lang="es-CO" sz="2000" dirty="0" smtClean="0"/>
          </a:p>
          <a:p>
            <a:pPr marL="800100" lvl="1" indent="-342900" algn="just">
              <a:spcBef>
                <a:spcPts val="300"/>
              </a:spcBef>
              <a:spcAft>
                <a:spcPts val="200"/>
              </a:spcAft>
              <a:buFont typeface="Wingdings" pitchFamily="2" charset="2"/>
              <a:buChar char="ü"/>
            </a:pPr>
            <a:r>
              <a:rPr lang="es-CO" sz="2000" dirty="0" err="1" smtClean="0"/>
              <a:t>xxxx</a:t>
            </a:r>
            <a:endParaRPr lang="es-CO" sz="2000" dirty="0" smtClean="0"/>
          </a:p>
        </p:txBody>
      </p:sp>
    </p:spTree>
    <p:extLst>
      <p:ext uri="{BB962C8B-B14F-4D97-AF65-F5344CB8AC3E}">
        <p14:creationId xmlns:p14="http://schemas.microsoft.com/office/powerpoint/2010/main" val="428802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996952"/>
            <a:ext cx="7024744" cy="864096"/>
          </a:xfrm>
        </p:spPr>
        <p:txBody>
          <a:bodyPr/>
          <a:lstStyle/>
          <a:p>
            <a:pPr algn="ctr"/>
            <a:r>
              <a:rPr lang="es-CO" b="1" dirty="0" smtClean="0"/>
              <a:t>Gracias!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245789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07696" y="692696"/>
            <a:ext cx="7024744" cy="576064"/>
          </a:xfrm>
        </p:spPr>
        <p:txBody>
          <a:bodyPr>
            <a:noAutofit/>
          </a:bodyPr>
          <a:lstStyle/>
          <a:p>
            <a:pPr algn="r"/>
            <a:r>
              <a:rPr lang="es-CO" sz="2800" b="1" dirty="0" smtClean="0"/>
              <a:t>PARTICIPACIÓN CIUDADANA</a:t>
            </a:r>
            <a:endParaRPr lang="es-CO" sz="28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524876"/>
              </p:ext>
            </p:extLst>
          </p:nvPr>
        </p:nvGraphicFramePr>
        <p:xfrm>
          <a:off x="899592" y="1340767"/>
          <a:ext cx="7632848" cy="4585821"/>
        </p:xfrm>
        <a:graphic>
          <a:graphicData uri="http://schemas.openxmlformats.org/drawingml/2006/table">
            <a:tbl>
              <a:tblPr>
                <a:tableStyleId>{D03447BB-5D67-496B-8E87-E561075AD55C}</a:tableStyleId>
              </a:tblPr>
              <a:tblGrid>
                <a:gridCol w="1944216"/>
                <a:gridCol w="1728192"/>
                <a:gridCol w="2376264"/>
                <a:gridCol w="648072"/>
                <a:gridCol w="936104"/>
              </a:tblGrid>
              <a:tr h="360041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 smtClean="0">
                          <a:solidFill>
                            <a:schemeClr val="tx1"/>
                          </a:solidFill>
                          <a:effectLst/>
                        </a:rPr>
                        <a:t>DILIGENCIA DE DENUNCIAS 20__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2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s-CO" sz="1800" b="1" dirty="0" smtClean="0">
                          <a:solidFill>
                            <a:schemeClr val="tx1"/>
                          </a:solidFill>
                          <a:effectLst/>
                        </a:rPr>
                        <a:t>TRAMITE </a:t>
                      </a: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</a:rPr>
                        <a:t>CORRESPONDIENTE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</a:rPr>
                        <a:t>No. 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90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Tramitadas y Archivadas 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  <a:tr h="426790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Respuesta </a:t>
                      </a:r>
                      <a:r>
                        <a:rPr lang="es-CO" sz="1800" dirty="0" smtClean="0">
                          <a:solidFill>
                            <a:schemeClr val="tx1"/>
                          </a:solidFill>
                          <a:effectLst/>
                        </a:rPr>
                        <a:t>Directa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  <a:tr h="703160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Trasladadas a la Dirección Técnica de  Responsabilidad Fiscal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  <a:tr h="698998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Trasladadas a la Dirección Técnica de Control Fiscal y Medio Ambiente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  <a:tr h="421483"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solidFill>
                            <a:schemeClr val="tx1"/>
                          </a:solidFill>
                          <a:effectLst/>
                        </a:rPr>
                        <a:t>En </a:t>
                      </a:r>
                      <a:r>
                        <a:rPr lang="es-CO" sz="1800" dirty="0" smtClean="0">
                          <a:solidFill>
                            <a:schemeClr val="tx1"/>
                          </a:solidFill>
                          <a:effectLst/>
                        </a:rPr>
                        <a:t>Tramite</a:t>
                      </a: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  <a:tr h="42679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chemeClr val="tx1"/>
                          </a:solidFill>
                          <a:effectLst/>
                        </a:rPr>
                        <a:t>Total de Denuncias Tramitadas en el 2012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5000"/>
                        <a:lumOff val="75000"/>
                      </a:schemeClr>
                    </a:solidFill>
                  </a:tcPr>
                </a:tc>
              </a:tr>
              <a:tr h="426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Municipios:  ___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Gobernación</a:t>
                      </a:r>
                      <a:r>
                        <a:rPr lang="es-CO" sz="18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del Tolima:  __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Entidades</a:t>
                      </a:r>
                      <a:r>
                        <a:rPr lang="es-CO" sz="18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Descentralizadas</a:t>
                      </a:r>
                      <a:r>
                        <a:rPr lang="es-CO" sz="18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:</a:t>
                      </a:r>
                      <a:r>
                        <a:rPr lang="es-CO" sz="18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__</a:t>
                      </a: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s-CO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Otras entidades:__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8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34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435688" y="764704"/>
            <a:ext cx="7024744" cy="5760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s-CO" sz="2800" b="1" dirty="0" smtClean="0"/>
              <a:t>PARTICIPACIÓN CIUDADANA</a:t>
            </a:r>
            <a:endParaRPr lang="es-CO" sz="2800" b="1" dirty="0"/>
          </a:p>
        </p:txBody>
      </p:sp>
      <p:graphicFrame>
        <p:nvGraphicFramePr>
          <p:cNvPr id="5" name="1 Gráfic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032704"/>
              </p:ext>
            </p:extLst>
          </p:nvPr>
        </p:nvGraphicFramePr>
        <p:xfrm>
          <a:off x="539552" y="1340768"/>
          <a:ext cx="842493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6497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5509067"/>
              </p:ext>
            </p:extLst>
          </p:nvPr>
        </p:nvGraphicFramePr>
        <p:xfrm>
          <a:off x="1962195" y="1303116"/>
          <a:ext cx="6066189" cy="2373922"/>
        </p:xfrm>
        <a:graphic>
          <a:graphicData uri="http://schemas.openxmlformats.org/drawingml/2006/table">
            <a:tbl>
              <a:tblPr>
                <a:tableStyleId>{37CE84F3-28C3-443E-9E96-99CF82512B78}</a:tableStyleId>
              </a:tblPr>
              <a:tblGrid>
                <a:gridCol w="5454439"/>
                <a:gridCol w="611750"/>
              </a:tblGrid>
              <a:tr h="47353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DERECHOS DE PETICION  20__</a:t>
                      </a:r>
                      <a:endParaRPr lang="es-CO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1121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Tramite</a:t>
                      </a:r>
                      <a:endParaRPr lang="es-CO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No. </a:t>
                      </a:r>
                      <a:endParaRPr lang="es-CO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95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Trasladado a </a:t>
                      </a:r>
                      <a:r>
                        <a:rPr lang="es-CO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Control </a:t>
                      </a:r>
                      <a:r>
                        <a:rPr lang="es-CO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Fiscal y Medio Ambiente</a:t>
                      </a: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8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Respuesta Directa</a:t>
                      </a: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8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Total Derechos de Petición Tramitados </a:t>
                      </a:r>
                      <a:endParaRPr lang="es-CO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1651712" y="692696"/>
            <a:ext cx="7024744" cy="5760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s-CO" sz="2800" b="1" dirty="0" smtClean="0"/>
              <a:t>PARTICIPACIÓN CIUDADANA</a:t>
            </a:r>
            <a:endParaRPr lang="es-CO" sz="2800" b="1" dirty="0"/>
          </a:p>
        </p:txBody>
      </p:sp>
      <p:graphicFrame>
        <p:nvGraphicFramePr>
          <p:cNvPr id="6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1800079"/>
              </p:ext>
            </p:extLst>
          </p:nvPr>
        </p:nvGraphicFramePr>
        <p:xfrm>
          <a:off x="1648705" y="3717032"/>
          <a:ext cx="6768753" cy="2684856"/>
        </p:xfrm>
        <a:graphic>
          <a:graphicData uri="http://schemas.openxmlformats.org/drawingml/2006/table">
            <a:tbl>
              <a:tblPr>
                <a:tableStyleId>{37CE84F3-28C3-443E-9E96-99CF82512B78}</a:tableStyleId>
              </a:tblPr>
              <a:tblGrid>
                <a:gridCol w="6215069"/>
                <a:gridCol w="553684"/>
              </a:tblGrid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OTRAS</a:t>
                      </a:r>
                      <a:r>
                        <a:rPr lang="es-CO" sz="20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  </a:t>
                      </a:r>
                      <a:r>
                        <a:rPr lang="es-CO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ESTADISTICAS DE GESTION  20__</a:t>
                      </a:r>
                      <a:endParaRPr lang="es-CO" sz="20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No. </a:t>
                      </a:r>
                      <a:endParaRPr lang="es-CO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907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Respuestas de Fondo de las Denuncias tramitadas</a:t>
                      </a: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98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Eventos con Veedores</a:t>
                      </a: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98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Capacitaciones</a:t>
                      </a: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989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Audiencias Públicas</a:t>
                      </a: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989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Seguimiento a las Denuncias años anteriores</a:t>
                      </a: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2000" marR="4445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632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632966" cy="432048"/>
          </a:xfrm>
        </p:spPr>
        <p:txBody>
          <a:bodyPr>
            <a:noAutofit/>
          </a:bodyPr>
          <a:lstStyle/>
          <a:p>
            <a:pPr algn="r"/>
            <a:r>
              <a:rPr lang="es-CO" sz="2800" b="1" dirty="0" smtClean="0"/>
              <a:t>CONTROL FISCAL Y MEDIO AMBIENTE</a:t>
            </a:r>
            <a:endParaRPr lang="es-CO" sz="2800" b="1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6408842"/>
              </p:ext>
            </p:extLst>
          </p:nvPr>
        </p:nvGraphicFramePr>
        <p:xfrm>
          <a:off x="1043608" y="1340768"/>
          <a:ext cx="7416824" cy="4584120"/>
        </p:xfrm>
        <a:graphic>
          <a:graphicData uri="http://schemas.openxmlformats.org/drawingml/2006/table">
            <a:tbl>
              <a:tblPr firstRow="1" firstCol="1" bandRow="1">
                <a:tableStyleId>{37CE84F3-28C3-443E-9E96-99CF82512B78}</a:tableStyleId>
              </a:tblPr>
              <a:tblGrid>
                <a:gridCol w="2808312"/>
                <a:gridCol w="864096"/>
                <a:gridCol w="1872208"/>
                <a:gridCol w="1872208"/>
              </a:tblGrid>
              <a:tr h="521283">
                <a:tc grid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DISTRIBUCION</a:t>
                      </a:r>
                      <a:r>
                        <a:rPr lang="es-CO" sz="20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DE RECURSOS CUSTODIADOS EN EL </a:t>
                      </a:r>
                      <a:r>
                        <a:rPr lang="es-CO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2012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600" b="1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PRESUPUESTOS CON INCREMENTO</a:t>
                      </a:r>
                      <a:r>
                        <a:rPr lang="es-CO" sz="1600" b="1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DEL __% CON RESPECTO AL 2011</a:t>
                      </a:r>
                      <a:endParaRPr lang="es-CO" sz="1600" b="1" i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2996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ENTIDADES</a:t>
                      </a: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Cant.</a:t>
                      </a: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PRESUPUESTO</a:t>
                      </a:r>
                      <a:r>
                        <a:rPr lang="es-CO" sz="16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6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(MILES DE $)</a:t>
                      </a: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PARTICIPACION</a:t>
                      </a: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25359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Gobernación</a:t>
                      </a: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359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Municipios</a:t>
                      </a: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0324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es-CO" sz="1800" b="0" kern="12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Entidades Descentralizadas del Departamento</a:t>
                      </a:r>
                    </a:p>
                  </a:txBody>
                  <a:tcPr marL="108000" marR="6858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359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es-CO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Entidades Descentralizadas Municipios</a:t>
                      </a: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53597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600"/>
                        </a:spcAft>
                      </a:pPr>
                      <a:r>
                        <a:rPr lang="es-CO" sz="1800" b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E.S.E</a:t>
                      </a: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8056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20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s-CO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es-CO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20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s-CO" sz="20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es-CO" sz="2000" b="1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11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632966" cy="432048"/>
          </a:xfrm>
        </p:spPr>
        <p:txBody>
          <a:bodyPr>
            <a:noAutofit/>
          </a:bodyPr>
          <a:lstStyle/>
          <a:p>
            <a:pPr algn="r"/>
            <a:r>
              <a:rPr lang="es-CO" sz="2800" b="1" dirty="0" smtClean="0"/>
              <a:t>CONTROL FISCAL Y MEDIO AMBIENTE</a:t>
            </a:r>
            <a:endParaRPr lang="es-CO" sz="2800" b="1" dirty="0"/>
          </a:p>
        </p:txBody>
      </p:sp>
      <p:graphicFrame>
        <p:nvGraphicFramePr>
          <p:cNvPr id="5" name="7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2654165"/>
              </p:ext>
            </p:extLst>
          </p:nvPr>
        </p:nvGraphicFramePr>
        <p:xfrm>
          <a:off x="1547664" y="1700808"/>
          <a:ext cx="6696743" cy="3115560"/>
        </p:xfrm>
        <a:graphic>
          <a:graphicData uri="http://schemas.openxmlformats.org/drawingml/2006/table">
            <a:tbl>
              <a:tblPr firstRow="1" firstCol="1" bandRow="1">
                <a:tableStyleId>{37CE84F3-28C3-443E-9E96-99CF82512B78}</a:tableStyleId>
              </a:tblPr>
              <a:tblGrid>
                <a:gridCol w="2160240"/>
                <a:gridCol w="1932214"/>
                <a:gridCol w="2604289"/>
              </a:tblGrid>
              <a:tr h="216024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TRASLADO DE HALLAZGOS</a:t>
                      </a:r>
                      <a:r>
                        <a:rPr lang="es-CO" sz="28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20__</a:t>
                      </a:r>
                      <a:endParaRPr lang="es-CO" sz="2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Tipo</a:t>
                      </a:r>
                      <a:endParaRPr lang="es-CO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Cant.</a:t>
                      </a:r>
                      <a:endParaRPr lang="es-CO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Cuantía</a:t>
                      </a:r>
                      <a:endParaRPr lang="es-CO" sz="24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Fiscal</a:t>
                      </a: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2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$___</a:t>
                      </a:r>
                      <a:endParaRPr lang="es-CO" sz="2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Penal</a:t>
                      </a: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2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2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32802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4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Disciplinario</a:t>
                      </a: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2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24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68580" marT="72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267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632966" cy="432048"/>
          </a:xfrm>
        </p:spPr>
        <p:txBody>
          <a:bodyPr>
            <a:noAutofit/>
          </a:bodyPr>
          <a:lstStyle/>
          <a:p>
            <a:pPr algn="r"/>
            <a:r>
              <a:rPr lang="es-CO" sz="2800" b="1" dirty="0" smtClean="0"/>
              <a:t>CONTROL FISCAL Y MEDIO AMBIENTE</a:t>
            </a:r>
            <a:endParaRPr lang="es-CO" sz="2800" b="1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9762644"/>
              </p:ext>
            </p:extLst>
          </p:nvPr>
        </p:nvGraphicFramePr>
        <p:xfrm>
          <a:off x="1043608" y="1484784"/>
          <a:ext cx="7416824" cy="4403496"/>
        </p:xfrm>
        <a:graphic>
          <a:graphicData uri="http://schemas.openxmlformats.org/drawingml/2006/table">
            <a:tbl>
              <a:tblPr firstRow="1" firstCol="1" bandRow="1">
                <a:tableStyleId>{37CE84F3-28C3-443E-9E96-99CF82512B78}</a:tableStyleId>
              </a:tblPr>
              <a:tblGrid>
                <a:gridCol w="864096"/>
                <a:gridCol w="2160240"/>
                <a:gridCol w="4392488"/>
              </a:tblGrid>
              <a:tr h="293845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PLAN</a:t>
                      </a:r>
                      <a:r>
                        <a:rPr lang="es-CO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s-CO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GENERAL DE AUDITORIAS 20__</a:t>
                      </a: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Cant.</a:t>
                      </a: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LINEA</a:t>
                      </a: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6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EJECUTADAS</a:t>
                      </a: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Financieras</a:t>
                      </a: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600" b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Regular</a:t>
                      </a: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2802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600" b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Contratación</a:t>
                      </a: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600" b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Ambientales</a:t>
                      </a: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600" b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Ley Archivos</a:t>
                      </a: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9456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600" b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Deuda Publica</a:t>
                      </a: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975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600" b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Estampilla Pro cultura</a:t>
                      </a: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8626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600" b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Plan Mejoramiento</a:t>
                      </a: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9751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Plan de Desarrollo, Proyectos</a:t>
                      </a: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5970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CO" sz="16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s-CO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es-CO" sz="16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s-CO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2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632966" cy="432048"/>
          </a:xfrm>
        </p:spPr>
        <p:txBody>
          <a:bodyPr>
            <a:noAutofit/>
          </a:bodyPr>
          <a:lstStyle/>
          <a:p>
            <a:pPr algn="r"/>
            <a:r>
              <a:rPr lang="es-CO" sz="2800" b="1" dirty="0" smtClean="0"/>
              <a:t>CONTROL FISCAL Y MEDIO AMBIENTE</a:t>
            </a:r>
            <a:endParaRPr lang="es-CO" sz="2800" b="1" dirty="0"/>
          </a:p>
        </p:txBody>
      </p:sp>
      <p:graphicFrame>
        <p:nvGraphicFramePr>
          <p:cNvPr id="4" name="7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914756"/>
              </p:ext>
            </p:extLst>
          </p:nvPr>
        </p:nvGraphicFramePr>
        <p:xfrm>
          <a:off x="2339752" y="1340768"/>
          <a:ext cx="5328592" cy="1908768"/>
        </p:xfrm>
        <a:graphic>
          <a:graphicData uri="http://schemas.openxmlformats.org/drawingml/2006/table">
            <a:tbl>
              <a:tblPr firstRow="1" firstCol="1" bandRow="1">
                <a:tableStyleId>{37CE84F3-28C3-443E-9E96-99CF82512B78}</a:tableStyleId>
              </a:tblPr>
              <a:tblGrid>
                <a:gridCol w="3045807"/>
                <a:gridCol w="2282785"/>
              </a:tblGrid>
              <a:tr h="432048">
                <a:tc grid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RESUMEN</a:t>
                      </a:r>
                      <a:r>
                        <a:rPr lang="es-CO" sz="18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DE EJERCICIO DE CONTROL  </a:t>
                      </a:r>
                      <a:r>
                        <a:rPr lang="es-CO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20__</a:t>
                      </a:r>
                      <a:endParaRPr lang="es-CO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Tipo</a:t>
                      </a:r>
                      <a:endParaRPr lang="es-CO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Cant.</a:t>
                      </a:r>
                      <a:endParaRPr lang="es-CO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URI</a:t>
                      </a: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20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PGA</a:t>
                      </a: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20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2802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TOTAL</a:t>
                      </a:r>
                      <a:endParaRPr lang="es-CO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s-CO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361154"/>
              </p:ext>
            </p:extLst>
          </p:nvPr>
        </p:nvGraphicFramePr>
        <p:xfrm>
          <a:off x="1619672" y="3645024"/>
          <a:ext cx="6552728" cy="2376256"/>
        </p:xfrm>
        <a:graphic>
          <a:graphicData uri="http://schemas.openxmlformats.org/drawingml/2006/table">
            <a:tbl>
              <a:tblPr firstRow="1" firstCol="1" bandRow="1">
                <a:tableStyleId>{37CE84F3-28C3-443E-9E96-99CF82512B78}</a:tableStyleId>
              </a:tblPr>
              <a:tblGrid>
                <a:gridCol w="3928581"/>
                <a:gridCol w="2624147"/>
              </a:tblGrid>
              <a:tr h="927016">
                <a:tc grid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RESUMEN</a:t>
                      </a:r>
                      <a:r>
                        <a:rPr lang="es-CO" sz="20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 DE EJERCICIO DE CONTROL  </a:t>
                      </a:r>
                      <a:r>
                        <a:rPr lang="es-CO" sz="20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20__</a:t>
                      </a:r>
                      <a:endParaRPr lang="es-CO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</a:tr>
              <a:tr h="248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Tipo</a:t>
                      </a:r>
                      <a:endParaRPr lang="es-CO" sz="18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b="1" dirty="0" smtClean="0">
                          <a:solidFill>
                            <a:schemeClr val="tx1"/>
                          </a:solidFill>
                        </a:rPr>
                        <a:t>Cant.</a:t>
                      </a:r>
                      <a:endParaRPr lang="es-CO" b="1" dirty="0">
                        <a:solidFill>
                          <a:schemeClr val="tx1"/>
                        </a:solidFill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</a:tr>
              <a:tr h="67087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Sujetos</a:t>
                      </a:r>
                      <a:r>
                        <a:rPr lang="es-CO" sz="18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de Control – en los que se aplicó</a:t>
                      </a:r>
                      <a:endParaRPr lang="es-CO" sz="18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s-CO" sz="18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Presupuesto</a:t>
                      </a:r>
                      <a:r>
                        <a:rPr lang="es-CO" sz="18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Auditado</a:t>
                      </a:r>
                      <a:endParaRPr lang="es-CO" sz="1800" b="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solidFill>
                          <a:schemeClr val="tx1"/>
                        </a:solidFill>
                      </a:endParaRPr>
                    </a:p>
                  </a:txBody>
                  <a:tcPr marL="108000" marR="72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772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Personalizado 7">
      <a:dk1>
        <a:sysClr val="windowText" lastClr="000000"/>
      </a:dk1>
      <a:lt1>
        <a:sysClr val="window" lastClr="FFFFFF"/>
      </a:lt1>
      <a:dk2>
        <a:srgbClr val="444D26"/>
      </a:dk2>
      <a:lt2>
        <a:srgbClr val="F0D67E"/>
      </a:lt2>
      <a:accent1>
        <a:srgbClr val="5B4809"/>
      </a:accent1>
      <a:accent2>
        <a:srgbClr val="FFCC00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1564</TotalTime>
  <Words>755</Words>
  <Application>Microsoft Office PowerPoint</Application>
  <PresentationFormat>Presentación en pantalla (4:3)</PresentationFormat>
  <Paragraphs>224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Austin</vt:lpstr>
      <vt:lpstr>INFORME DE GESTION 20__</vt:lpstr>
      <vt:lpstr>Generalidades</vt:lpstr>
      <vt:lpstr>PARTICIPACIÓN CIUDADANA</vt:lpstr>
      <vt:lpstr>Presentación de PowerPoint</vt:lpstr>
      <vt:lpstr>Presentación de PowerPoint</vt:lpstr>
      <vt:lpstr>CONTROL FISCAL Y MEDIO AMBIENTE</vt:lpstr>
      <vt:lpstr>CONTROL FISCAL Y MEDIO AMBIENTE</vt:lpstr>
      <vt:lpstr>CONTROL FISCAL Y MEDIO AMBIENTE</vt:lpstr>
      <vt:lpstr>CONTROL FISCAL Y MEDIO AMBIENTE</vt:lpstr>
      <vt:lpstr>RESPONSABILIDAD FISCAL</vt:lpstr>
      <vt:lpstr>JURISDICCION COACTIVA</vt:lpstr>
      <vt:lpstr>ADMINISTRATIVO  SANCIONATORIO</vt:lpstr>
      <vt:lpstr>ADMINISTRATIVO  SANCIONATORIO</vt:lpstr>
      <vt:lpstr>SECRETARÍA GENERAL</vt:lpstr>
      <vt:lpstr>GESTION JURIDICA</vt:lpstr>
      <vt:lpstr>PLANEACION ESTRATEGICA</vt:lpstr>
      <vt:lpstr>CONTROL INTERNO</vt:lpstr>
      <vt:lpstr>SECRETARIA ADMINISTRATIVA Y FINANCIERA</vt:lpstr>
      <vt:lpstr>SECRETARIA ADMINISTRATIVA Y FINANCIERA</vt:lpstr>
      <vt:lpstr>SECRETARIA ADMINISTRATIVA Y FINANCIERA</vt:lpstr>
      <vt:lpstr>DIRECCIONAMIENTO ESTRATEGICO</vt:lpstr>
      <vt:lpstr>DIRECCIONAMIENTO ESTRATEGICO</vt:lpstr>
      <vt:lpstr>Gracias!</vt:lpstr>
    </vt:vector>
  </TitlesOfParts>
  <Company>PERSONAL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Personal</cp:lastModifiedBy>
  <cp:revision>101</cp:revision>
  <dcterms:created xsi:type="dcterms:W3CDTF">2013-01-04T14:40:49Z</dcterms:created>
  <dcterms:modified xsi:type="dcterms:W3CDTF">2013-06-11T20:15:53Z</dcterms:modified>
</cp:coreProperties>
</file>